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00"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9679947-42C2-4006-98C9-3B99C5A1AB02}">
          <p14:sldIdLst/>
        </p14:section>
        <p14:section name="タイトルなしのセクション" id="{95E64763-194C-4C81-A0CD-118EA58FAE05}">
          <p14:sldIdLst>
            <p14:sldId id="500"/>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E4E"/>
    <a:srgbClr val="CCECFF"/>
    <a:srgbClr val="FFCCFF"/>
    <a:srgbClr val="FF99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79" autoAdjust="0"/>
    <p:restoredTop sz="94087" autoAdjust="0"/>
  </p:normalViewPr>
  <p:slideViewPr>
    <p:cSldViewPr>
      <p:cViewPr varScale="1">
        <p:scale>
          <a:sx n="66" d="100"/>
          <a:sy n="66" d="100"/>
        </p:scale>
        <p:origin x="676" y="4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6BBE356B-AEF2-402B-A799-AA7B96CD6BC2}" type="datetimeFigureOut">
              <a:rPr kumimoji="1" lang="ja-JP" altLang="en-US" smtClean="0"/>
              <a:t>2022/12/21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CB70436-A04C-42F9-B82F-A2BB7CBDDA37}" type="slidenum">
              <a:rPr kumimoji="1" lang="ja-JP" altLang="en-US" smtClean="0"/>
              <a:t>‹#›</a:t>
            </a:fld>
            <a:endParaRPr kumimoji="1" lang="ja-JP" altLang="en-US"/>
          </a:p>
        </p:txBody>
      </p:sp>
    </p:spTree>
    <p:extLst>
      <p:ext uri="{BB962C8B-B14F-4D97-AF65-F5344CB8AC3E}">
        <p14:creationId xmlns:p14="http://schemas.microsoft.com/office/powerpoint/2010/main" val="35682354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CB70436-A04C-42F9-B82F-A2BB7CBDDA37}" type="slidenum">
              <a:rPr kumimoji="1" lang="ja-JP" altLang="en-US" smtClean="0"/>
              <a:t>1</a:t>
            </a:fld>
            <a:endParaRPr kumimoji="1" lang="ja-JP" altLang="en-US"/>
          </a:p>
        </p:txBody>
      </p:sp>
    </p:spTree>
    <p:extLst>
      <p:ext uri="{BB962C8B-B14F-4D97-AF65-F5344CB8AC3E}">
        <p14:creationId xmlns:p14="http://schemas.microsoft.com/office/powerpoint/2010/main" val="141671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3122DAA-5B52-4E13-9ACD-DD0A9E1A84E5}" type="datetime1">
              <a:rPr kumimoji="1" lang="ja-JP" altLang="en-US" smtClean="0"/>
              <a:t>2022/12/21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6D065F1-A605-453A-BCDB-CB2A41B9DB51}" type="datetime1">
              <a:rPr kumimoji="1" lang="ja-JP" altLang="en-US" smtClean="0"/>
              <a:t>2022/12/21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5F6E25B-4207-4531-AC09-2899B83734A3}" type="datetime1">
              <a:rPr kumimoji="1" lang="ja-JP" altLang="en-US" smtClean="0"/>
              <a:t>2022/12/21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F5FC5225-79E8-4FA6-A274-FFEF88C64443}" type="datetime1">
              <a:rPr kumimoji="1" lang="ja-JP" altLang="en-US" smtClean="0"/>
              <a:t>2022/12/21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596064" y="6492875"/>
            <a:ext cx="2311400" cy="365125"/>
          </a:xfrm>
        </p:spPr>
        <p:txBody>
          <a:bodyPr/>
          <a:lstStyle/>
          <a:p>
            <a:fld id="{DE5D5934-CD15-4C01-8CEF-E13209C78DBE}" type="slidenum">
              <a:rPr kumimoji="1" lang="ja-JP" altLang="en-US" smtClean="0"/>
              <a:t>‹#›</a:t>
            </a:fld>
            <a:endParaRPr kumimoji="1" lang="ja-JP" altLang="en-US"/>
          </a:p>
        </p:txBody>
      </p:sp>
      <p:sp>
        <p:nvSpPr>
          <p:cNvPr id="6" name="タイトル 1"/>
          <p:cNvSpPr txBox="1">
            <a:spLocks/>
          </p:cNvSpPr>
          <p:nvPr userDrawn="1"/>
        </p:nvSpPr>
        <p:spPr>
          <a:xfrm>
            <a:off x="272480" y="216024"/>
            <a:ext cx="8346927" cy="47667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2600" kern="1200">
                <a:solidFill>
                  <a:schemeClr val="tx1"/>
                </a:solidFill>
                <a:latin typeface="+mj-lt"/>
                <a:ea typeface="+mj-ea"/>
                <a:cs typeface="+mj-cs"/>
              </a:defRPr>
            </a:lvl1pPr>
          </a:lstStyle>
          <a:p>
            <a:pPr algn="l"/>
            <a:endParaRPr lang="ja-JP" altLang="en-US"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3"/>
          <p:cNvSpPr>
            <a:spLocks noChangeArrowheads="1"/>
          </p:cNvSpPr>
          <p:nvPr userDrawn="1"/>
        </p:nvSpPr>
        <p:spPr bwMode="auto">
          <a:xfrm>
            <a:off x="242592" y="119084"/>
            <a:ext cx="156502" cy="587281"/>
          </a:xfrm>
          <a:prstGeom prst="rect">
            <a:avLst/>
          </a:prstGeom>
          <a:solidFill>
            <a:schemeClr val="accent2">
              <a:lumMod val="75000"/>
            </a:schemeClr>
          </a:solidFill>
          <a:ln>
            <a:noFill/>
          </a:ln>
          <a:effectLst/>
        </p:spPr>
        <p:txBody>
          <a:bodyPr wrap="none" anchor="ctr"/>
          <a:lstStyle>
            <a:lvl1pPr eaLnBrk="0" hangingPunct="0">
              <a:defRPr kumimoji="1" sz="2400">
                <a:solidFill>
                  <a:schemeClr val="tx2"/>
                </a:solidFill>
                <a:latin typeface="HGPｺﾞｼｯｸE" pitchFamily="50" charset="-128"/>
                <a:ea typeface="HGPｺﾞｼｯｸE" pitchFamily="50" charset="-128"/>
              </a:defRPr>
            </a:lvl1pPr>
            <a:lvl2pPr marL="742950" indent="-285750" eaLnBrk="0" hangingPunct="0">
              <a:defRPr kumimoji="1" sz="2400">
                <a:solidFill>
                  <a:schemeClr val="tx2"/>
                </a:solidFill>
                <a:latin typeface="HGPｺﾞｼｯｸE" pitchFamily="50" charset="-128"/>
                <a:ea typeface="HGPｺﾞｼｯｸE" pitchFamily="50" charset="-128"/>
              </a:defRPr>
            </a:lvl2pPr>
            <a:lvl3pPr marL="1143000" indent="-228600" eaLnBrk="0" hangingPunct="0">
              <a:defRPr kumimoji="1" sz="2400">
                <a:solidFill>
                  <a:schemeClr val="tx2"/>
                </a:solidFill>
                <a:latin typeface="HGPｺﾞｼｯｸE" pitchFamily="50" charset="-128"/>
                <a:ea typeface="HGPｺﾞｼｯｸE" pitchFamily="50" charset="-128"/>
              </a:defRPr>
            </a:lvl3pPr>
            <a:lvl4pPr marL="1600200" indent="-228600" eaLnBrk="0" hangingPunct="0">
              <a:defRPr kumimoji="1" sz="2400">
                <a:solidFill>
                  <a:schemeClr val="tx2"/>
                </a:solidFill>
                <a:latin typeface="HGPｺﾞｼｯｸE" pitchFamily="50" charset="-128"/>
                <a:ea typeface="HGPｺﾞｼｯｸE" pitchFamily="50" charset="-128"/>
              </a:defRPr>
            </a:lvl4pPr>
            <a:lvl5pPr marL="2057400" indent="-228600" eaLnBrk="0" hangingPunct="0">
              <a:defRPr kumimoji="1" sz="2400">
                <a:solidFill>
                  <a:schemeClr val="tx2"/>
                </a:solidFill>
                <a:latin typeface="HGPｺﾞｼｯｸE" pitchFamily="50" charset="-128"/>
                <a:ea typeface="HGPｺﾞｼｯｸE" pitchFamily="50" charset="-128"/>
              </a:defRPr>
            </a:lvl5pPr>
            <a:lvl6pPr marL="2514600" indent="-228600" eaLnBrk="0" fontAlgn="base" hangingPunct="0">
              <a:spcBef>
                <a:spcPct val="0"/>
              </a:spcBef>
              <a:spcAft>
                <a:spcPct val="0"/>
              </a:spcAft>
              <a:defRPr kumimoji="1" sz="2400">
                <a:solidFill>
                  <a:schemeClr val="tx2"/>
                </a:solidFill>
                <a:latin typeface="HGPｺﾞｼｯｸE" pitchFamily="50" charset="-128"/>
                <a:ea typeface="HGPｺﾞｼｯｸE" pitchFamily="50" charset="-128"/>
              </a:defRPr>
            </a:lvl6pPr>
            <a:lvl7pPr marL="2971800" indent="-228600" eaLnBrk="0" fontAlgn="base" hangingPunct="0">
              <a:spcBef>
                <a:spcPct val="0"/>
              </a:spcBef>
              <a:spcAft>
                <a:spcPct val="0"/>
              </a:spcAft>
              <a:defRPr kumimoji="1" sz="2400">
                <a:solidFill>
                  <a:schemeClr val="tx2"/>
                </a:solidFill>
                <a:latin typeface="HGPｺﾞｼｯｸE" pitchFamily="50" charset="-128"/>
                <a:ea typeface="HGPｺﾞｼｯｸE" pitchFamily="50" charset="-128"/>
              </a:defRPr>
            </a:lvl7pPr>
            <a:lvl8pPr marL="3429000" indent="-228600" eaLnBrk="0" fontAlgn="base" hangingPunct="0">
              <a:spcBef>
                <a:spcPct val="0"/>
              </a:spcBef>
              <a:spcAft>
                <a:spcPct val="0"/>
              </a:spcAft>
              <a:defRPr kumimoji="1" sz="2400">
                <a:solidFill>
                  <a:schemeClr val="tx2"/>
                </a:solidFill>
                <a:latin typeface="HGPｺﾞｼｯｸE" pitchFamily="50" charset="-128"/>
                <a:ea typeface="HGPｺﾞｼｯｸE" pitchFamily="50" charset="-128"/>
              </a:defRPr>
            </a:lvl8pPr>
            <a:lvl9pPr marL="3886200" indent="-228600" eaLnBrk="0" fontAlgn="base" hangingPunct="0">
              <a:spcBef>
                <a:spcPct val="0"/>
              </a:spcBef>
              <a:spcAft>
                <a:spcPct val="0"/>
              </a:spcAft>
              <a:defRPr kumimoji="1" sz="2400">
                <a:solidFill>
                  <a:schemeClr val="tx2"/>
                </a:solidFill>
                <a:latin typeface="HGPｺﾞｼｯｸE" pitchFamily="50" charset="-128"/>
                <a:ea typeface="HGPｺﾞｼｯｸE" pitchFamily="50" charset="-128"/>
              </a:defRPr>
            </a:lvl9pPr>
          </a:lstStyle>
          <a:p>
            <a:pPr eaLnBrk="1" hangingPunct="1">
              <a:defRPr/>
            </a:pPr>
            <a:endParaRPr lang="ja-JP" altLang="en-US" sz="2400"/>
          </a:p>
        </p:txBody>
      </p:sp>
      <p:sp>
        <p:nvSpPr>
          <p:cNvPr id="8" name="テキスト プレースホルダー 2"/>
          <p:cNvSpPr>
            <a:spLocks noGrp="1"/>
          </p:cNvSpPr>
          <p:nvPr>
            <p:ph type="body" sz="quarter" idx="14"/>
          </p:nvPr>
        </p:nvSpPr>
        <p:spPr>
          <a:xfrm>
            <a:off x="398992" y="119084"/>
            <a:ext cx="6291349" cy="573087"/>
          </a:xfrm>
          <a:prstGeom prst="rect">
            <a:avLst/>
          </a:prstGeom>
        </p:spPr>
        <p:txBody>
          <a:bodyPr anchor="ctr"/>
          <a:lstStyle>
            <a:lvl1pPr marL="0" indent="0">
              <a:buNone/>
              <a:defRPr sz="2400">
                <a:latin typeface="Meiryo UI" panose="020B0604030504040204" pitchFamily="50" charset="-128"/>
                <a:ea typeface="Meiryo UI" panose="020B0604030504040204" pitchFamily="50" charset="-128"/>
                <a:cs typeface="Meiryo UI" panose="020B0604030504040204" pitchFamily="50" charset="-128"/>
              </a:defRPr>
            </a:lvl1pPr>
          </a:lstStyle>
          <a:p>
            <a:pPr lvl="0"/>
            <a:endParaRPr kumimoji="1" lang="ja-JP" altLang="en-US" dirty="0"/>
          </a:p>
        </p:txBody>
      </p:sp>
      <p:cxnSp>
        <p:nvCxnSpPr>
          <p:cNvPr id="9" name="直線コネクタ 8"/>
          <p:cNvCxnSpPr/>
          <p:nvPr userDrawn="1"/>
        </p:nvCxnSpPr>
        <p:spPr>
          <a:xfrm>
            <a:off x="398999" y="706345"/>
            <a:ext cx="9397343"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図 9"/>
          <p:cNvPicPr/>
          <p:nvPr userDrawn="1"/>
        </p:nvPicPr>
        <p:blipFill rotWithShape="1">
          <a:blip r:embed="rId2" cstate="print">
            <a:extLst>
              <a:ext uri="{28A0092B-C50C-407E-A947-70E740481C1C}">
                <a14:useLocalDpi xmlns:a14="http://schemas.microsoft.com/office/drawing/2010/main" val="0"/>
              </a:ext>
            </a:extLst>
          </a:blip>
          <a:srcRect l="3527" t="18066" r="-1" b="18708"/>
          <a:stretch/>
        </p:blipFill>
        <p:spPr bwMode="auto">
          <a:xfrm>
            <a:off x="8433106" y="119083"/>
            <a:ext cx="1291334" cy="5428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877947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9FCCF77-052C-4F95-999A-C22F0F19C3AA}" type="datetime1">
              <a:rPr kumimoji="1" lang="ja-JP" altLang="en-US" smtClean="0"/>
              <a:t>2022/12/21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1DA2C49-C36B-4B3A-A85B-D3CD95E24355}" type="datetime1">
              <a:rPr kumimoji="1" lang="ja-JP" altLang="en-US" smtClean="0"/>
              <a:t>2022/12/21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473A53C-8060-4A23-AE61-DB43D16BAB66}" type="datetime1">
              <a:rPr kumimoji="1" lang="ja-JP" altLang="en-US" smtClean="0"/>
              <a:t>2022/12/21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C83F5E9-25B4-4EA1-B268-E64BE6EB0C81}" type="datetime1">
              <a:rPr kumimoji="1" lang="ja-JP" altLang="en-US" smtClean="0"/>
              <a:t>2022/12/21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39341245-83E4-45E9-A459-2C187A8EF351}" type="datetime1">
              <a:rPr kumimoji="1" lang="ja-JP" altLang="en-US" smtClean="0"/>
              <a:t>2022/12/21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9A32F53-78B9-4B2B-B05A-2CC01A4BBD55}" type="datetime1">
              <a:rPr kumimoji="1" lang="ja-JP" altLang="en-US" smtClean="0"/>
              <a:t>2022/12/21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A946C9F-AFDB-4245-944F-073E6AB2F7FB}" type="datetime1">
              <a:rPr kumimoji="1" lang="ja-JP" altLang="en-US" smtClean="0"/>
              <a:t>2022/12/21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375B102-C5FE-45E4-A3F3-5AEE7BFAC172}" type="datetime1">
              <a:rPr kumimoji="1" lang="ja-JP" altLang="en-US" smtClean="0"/>
              <a:t>2022/12/21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wave">
          <a:fgClr>
            <a:srgbClr val="CCECFF"/>
          </a:fgClr>
          <a:bgClr>
            <a:schemeClr val="bg1"/>
          </a:bgClr>
        </a:patt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DCDF6-1D85-45F8-B57C-0E0C113F05AE}" type="datetime1">
              <a:rPr kumimoji="1" lang="ja-JP" altLang="en-US" smtClean="0"/>
              <a:t>2022/12/21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etouchikakuregaresorts.jp/"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492875"/>
            <a:ext cx="2311400" cy="365125"/>
          </a:xfrm>
        </p:spPr>
        <p:txBody>
          <a:bodyPr/>
          <a:lstStyle/>
          <a:p>
            <a:fld id="{DE5D5934-CD15-4C01-8CEF-E13209C78DBE}" type="slidenum">
              <a:rPr kumimoji="1" lang="ja-JP" altLang="en-US" smtClean="0"/>
              <a:t>1</a:t>
            </a:fld>
            <a:endParaRPr kumimoji="1" lang="ja-JP" altLang="en-US" dirty="0"/>
          </a:p>
        </p:txBody>
      </p:sp>
      <p:sp>
        <p:nvSpPr>
          <p:cNvPr id="3" name="テキスト プレースホルダー 2"/>
          <p:cNvSpPr>
            <a:spLocks noGrp="1"/>
          </p:cNvSpPr>
          <p:nvPr>
            <p:ph type="body" sz="quarter" idx="14"/>
          </p:nvPr>
        </p:nvSpPr>
        <p:spPr/>
        <p:txBody>
          <a:bodyPr/>
          <a:lstStyle/>
          <a:p>
            <a:r>
              <a:rPr lang="ja-JP" altLang="en-US" dirty="0"/>
              <a:t>参画企業・団体における主な取組</a:t>
            </a:r>
            <a:r>
              <a:rPr lang="ja-JP" altLang="en-US" dirty="0" smtClean="0"/>
              <a:t>等</a:t>
            </a:r>
            <a:endParaRPr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41294524"/>
              </p:ext>
            </p:extLst>
          </p:nvPr>
        </p:nvGraphicFramePr>
        <p:xfrm>
          <a:off x="398992" y="919534"/>
          <a:ext cx="9378544" cy="5563013"/>
        </p:xfrm>
        <a:graphic>
          <a:graphicData uri="http://schemas.openxmlformats.org/drawingml/2006/table">
            <a:tbl>
              <a:tblPr firstRow="1" bandRow="1">
                <a:tableStyleId>{5C22544A-7EE6-4342-B048-85BDC9FD1C3A}</a:tableStyleId>
              </a:tblPr>
              <a:tblGrid>
                <a:gridCol w="2393768"/>
                <a:gridCol w="6984776"/>
              </a:tblGrid>
              <a:tr h="424350">
                <a:tc>
                  <a:txBody>
                    <a:bodyPr/>
                    <a:lstStyle/>
                    <a:p>
                      <a:pPr algn="ctr"/>
                      <a:r>
                        <a:rPr kumimoji="1" lang="ja-JP" altLang="en-US" sz="1800" dirty="0" smtClean="0">
                          <a:latin typeface="Meiryo UI" panose="020B0604030504040204" pitchFamily="50" charset="-128"/>
                          <a:ea typeface="Meiryo UI" panose="020B0604030504040204" pitchFamily="50" charset="-128"/>
                        </a:rPr>
                        <a:t>企業・団体名</a:t>
                      </a:r>
                      <a:endParaRPr kumimoji="1" lang="ja-JP" altLang="en-US" sz="1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dirty="0" smtClean="0">
                          <a:latin typeface="Meiryo UI" panose="020B0604030504040204" pitchFamily="50" charset="-128"/>
                          <a:ea typeface="Meiryo UI" panose="020B0604030504040204" pitchFamily="50" charset="-128"/>
                        </a:rPr>
                        <a:t>主な取組内容等（広島県を含む全国展開の内容を含む）</a:t>
                      </a:r>
                      <a:endParaRPr kumimoji="1" lang="ja-JP" altLang="en-US" sz="1800" dirty="0">
                        <a:latin typeface="Meiryo UI" panose="020B0604030504040204" pitchFamily="50" charset="-128"/>
                        <a:ea typeface="Meiryo UI" panose="020B0604030504040204" pitchFamily="50" charset="-128"/>
                      </a:endParaRPr>
                    </a:p>
                  </a:txBody>
                  <a:tcPr anchor="ctr"/>
                </a:tc>
              </a:tr>
              <a:tr h="5138663">
                <a:tc>
                  <a:txBody>
                    <a:bodyPr/>
                    <a:lstStyle/>
                    <a:p>
                      <a:pPr algn="ctr"/>
                      <a:r>
                        <a:rPr kumimoji="1" lang="ja-JP" altLang="en-US" sz="1800" b="1" kern="1200" dirty="0" smtClean="0">
                          <a:solidFill>
                            <a:schemeClr val="dk1"/>
                          </a:solidFill>
                          <a:effectLst/>
                          <a:latin typeface="Meiryo UI" panose="020B0604030504040204" pitchFamily="50" charset="-128"/>
                          <a:ea typeface="Meiryo UI" panose="020B0604030504040204" pitchFamily="50" charset="-128"/>
                          <a:cs typeface="+mn-cs"/>
                        </a:rPr>
                        <a:t>瀬戸内隠れ家リゾート</a:t>
                      </a:r>
                      <a:endParaRPr kumimoji="1" lang="en-US" altLang="ja-JP" sz="1800" b="1" kern="1200" dirty="0" smtClean="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現在行っている取組</a:t>
                      </a: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000" indent="-180000"/>
                      <a:r>
                        <a:rPr lang="ja-JP" altLang="en-US" sz="1600" baseline="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2016 </a:t>
                      </a:r>
                      <a:r>
                        <a:rPr lang="ja-JP" altLang="en-US" sz="1600" dirty="0" smtClean="0">
                          <a:latin typeface="Meiryo UI" panose="020B0604030504040204" pitchFamily="50" charset="-128"/>
                          <a:ea typeface="Meiryo UI" panose="020B0604030504040204" pitchFamily="50" charset="-128"/>
                        </a:rPr>
                        <a:t>年から広島県尾道市百島町の砂浜に流れ着く</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180000" indent="0"/>
                      <a:r>
                        <a:rPr lang="ja-JP" altLang="en-US" sz="1600" dirty="0" smtClean="0">
                          <a:latin typeface="Meiryo UI" panose="020B0604030504040204" pitchFamily="50" charset="-128"/>
                          <a:ea typeface="Meiryo UI" panose="020B0604030504040204" pitchFamily="50" charset="-128"/>
                        </a:rPr>
                        <a:t>プラスチック</a:t>
                      </a:r>
                      <a:r>
                        <a:rPr lang="ja-JP" altLang="en-US" sz="1600" dirty="0" smtClean="0">
                          <a:latin typeface="Meiryo UI" panose="020B0604030504040204" pitchFamily="50" charset="-128"/>
                          <a:ea typeface="Meiryo UI" panose="020B0604030504040204" pitchFamily="50" charset="-128"/>
                        </a:rPr>
                        <a:t>ごみや大型の漁具、ペットボトル、空缶、ビン類など</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marL="180000" indent="0"/>
                      <a:r>
                        <a:rPr lang="ja-JP" altLang="en-US" sz="1600" dirty="0" smtClean="0">
                          <a:latin typeface="Meiryo UI" panose="020B0604030504040204" pitchFamily="50" charset="-128"/>
                          <a:ea typeface="Meiryo UI" panose="020B0604030504040204" pitchFamily="50" charset="-128"/>
                        </a:rPr>
                        <a:t>漂着</a:t>
                      </a:r>
                      <a:r>
                        <a:rPr lang="ja-JP" altLang="en-US" sz="1600" dirty="0" smtClean="0">
                          <a:latin typeface="Meiryo UI" panose="020B0604030504040204" pitchFamily="50" charset="-128"/>
                          <a:ea typeface="Meiryo UI" panose="020B0604030504040204" pitchFamily="50" charset="-128"/>
                        </a:rPr>
                        <a:t>ごみ回収・処分を続けています</a:t>
                      </a:r>
                      <a:r>
                        <a:rPr lang="ja-JP" altLang="en-US" sz="1600" dirty="0" smtClean="0">
                          <a:latin typeface="Meiryo UI" panose="020B0604030504040204" pitchFamily="50" charset="-128"/>
                          <a:ea typeface="Meiryo UI" panose="020B0604030504040204" pitchFamily="50" charset="-128"/>
                        </a:rPr>
                        <a:t>。</a:t>
                      </a:r>
                      <a:endParaRPr kumimoji="1" lang="en-US" altLang="ja-JP" sz="1600" b="1" i="0" u="none" strike="noStrike" kern="12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schemeClr val="dk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今後の取組予定</a:t>
                      </a: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80000" indent="-180000"/>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○漂着ごみは自治体の回収支援などが無く、回収者がごみ処理場へ持って行き処分する手間が発生する為、対応できる人間が限られてきます。</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000" indent="0"/>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このため、</a:t>
                      </a:r>
                      <a:r>
                        <a:rPr lang="ja-JP" altLang="en-US" sz="1600" dirty="0" smtClean="0">
                          <a:latin typeface="Meiryo UI" panose="020B0604030504040204" pitchFamily="50" charset="-128"/>
                          <a:ea typeface="Meiryo UI" panose="020B0604030504040204" pitchFamily="50" charset="-128"/>
                        </a:rPr>
                        <a:t>今後</a:t>
                      </a:r>
                      <a:r>
                        <a:rPr lang="ja-JP" altLang="en-US" sz="1600" dirty="0" smtClean="0">
                          <a:latin typeface="Meiryo UI" panose="020B0604030504040204" pitchFamily="50" charset="-128"/>
                          <a:ea typeface="Meiryo UI" panose="020B0604030504040204" pitchFamily="50" charset="-128"/>
                        </a:rPr>
                        <a:t>は、管理者を設定した </a:t>
                      </a:r>
                      <a:r>
                        <a:rPr lang="en-US" altLang="ja-JP" sz="1600" dirty="0" smtClean="0">
                          <a:latin typeface="Meiryo UI" panose="020B0604030504040204" pitchFamily="50" charset="-128"/>
                          <a:ea typeface="Meiryo UI" panose="020B0604030504040204" pitchFamily="50" charset="-128"/>
                        </a:rPr>
                        <a:t>AI </a:t>
                      </a:r>
                      <a:r>
                        <a:rPr lang="ja-JP" altLang="en-US" sz="1600" dirty="0" smtClean="0">
                          <a:latin typeface="Meiryo UI" panose="020B0604030504040204" pitchFamily="50" charset="-128"/>
                          <a:ea typeface="Meiryo UI" panose="020B0604030504040204" pitchFamily="50" charset="-128"/>
                        </a:rPr>
                        <a:t>画像認識型の漂着ごみの回収ボックスを設け、自治体によって定期的に漂着ごみ回収が行われる状態を作ることで、漂着ごみ回収のハードルを下げ、誰もがこの問題に取り組みやすい状態を作りたいと考えています。</a:t>
                      </a:r>
                    </a:p>
                    <a:p>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ホームページ</a:t>
                      </a:r>
                      <a:r>
                        <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lang="en-US" altLang="ja-JP" sz="1600" dirty="0" smtClean="0">
                          <a:latin typeface="Meiryo UI" panose="020B0604030504040204" pitchFamily="50" charset="-128"/>
                          <a:ea typeface="Meiryo UI" panose="020B0604030504040204" pitchFamily="50" charset="-128"/>
                          <a:hlinkClick r:id="rId3"/>
                        </a:rPr>
                        <a:t>https://setouchikakuregaresorts.jp</a:t>
                      </a:r>
                      <a:r>
                        <a:rPr lang="en-US" altLang="ja-JP" sz="1600" dirty="0" smtClean="0">
                          <a:latin typeface="Meiryo UI" panose="020B0604030504040204" pitchFamily="50" charset="-128"/>
                          <a:ea typeface="Meiryo UI" panose="020B0604030504040204" pitchFamily="50" charset="-128"/>
                          <a:hlinkClick r:id="rId3"/>
                        </a:rPr>
                        <a:t>/</a:t>
                      </a:r>
                      <a:endParaRPr lang="en-US" altLang="ja-JP" sz="1600" dirty="0" smtClean="0">
                        <a:latin typeface="Meiryo UI" panose="020B0604030504040204" pitchFamily="50" charset="-128"/>
                        <a:ea typeface="Meiryo UI" panose="020B0604030504040204" pitchFamily="50" charset="-128"/>
                      </a:endParaRPr>
                    </a:p>
                  </a:txBody>
                  <a:tcPr/>
                </a:tc>
              </a:tr>
            </a:tbl>
          </a:graphicData>
        </a:graphic>
      </p:graphicFrame>
      <p:sp>
        <p:nvSpPr>
          <p:cNvPr id="6" name="正方形/長方形 5"/>
          <p:cNvSpPr/>
          <p:nvPr/>
        </p:nvSpPr>
        <p:spPr>
          <a:xfrm>
            <a:off x="5794405" y="232765"/>
            <a:ext cx="3799006" cy="5730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dirty="0" smtClean="0"/>
              <a:t>適宜加筆修正をお願いいたします</a:t>
            </a:r>
            <a:r>
              <a:rPr kumimoji="1" lang="ja-JP" altLang="en-US" dirty="0" smtClean="0"/>
              <a:t>。</a:t>
            </a:r>
            <a:endParaRPr kumimoji="1" lang="ja-JP" altLang="en-US" dirty="0"/>
          </a:p>
        </p:txBody>
      </p:sp>
      <p:pic>
        <p:nvPicPr>
          <p:cNvPr id="7" name="図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87767" y="2420888"/>
            <a:ext cx="2615825" cy="1728192"/>
          </a:xfrm>
          <a:prstGeom prst="rect">
            <a:avLst/>
          </a:prstGeom>
        </p:spPr>
      </p:pic>
    </p:spTree>
    <p:extLst>
      <p:ext uri="{BB962C8B-B14F-4D97-AF65-F5344CB8AC3E}">
        <p14:creationId xmlns:p14="http://schemas.microsoft.com/office/powerpoint/2010/main" val="4237997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6525</TotalTime>
  <Words>188</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晶次</dc:creator>
  <cp:lastModifiedBy>増田 晶次</cp:lastModifiedBy>
  <cp:revision>541</cp:revision>
  <cp:lastPrinted>2021-04-30T07:56:51Z</cp:lastPrinted>
  <dcterms:created xsi:type="dcterms:W3CDTF">2020-08-27T09:25:28Z</dcterms:created>
  <dcterms:modified xsi:type="dcterms:W3CDTF">2022-12-21T06:38:54Z</dcterms:modified>
</cp:coreProperties>
</file>